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411" r:id="rId5"/>
    <p:sldId id="403" r:id="rId6"/>
    <p:sldId id="386" r:id="rId7"/>
    <p:sldId id="258" r:id="rId8"/>
    <p:sldId id="259" r:id="rId9"/>
    <p:sldId id="260" r:id="rId10"/>
    <p:sldId id="261" r:id="rId11"/>
    <p:sldId id="404" r:id="rId12"/>
    <p:sldId id="405" r:id="rId13"/>
    <p:sldId id="406" r:id="rId14"/>
    <p:sldId id="407" r:id="rId15"/>
    <p:sldId id="408" r:id="rId16"/>
    <p:sldId id="409" r:id="rId17"/>
    <p:sldId id="410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2092E6-3472-4E41-813A-65730C4355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3B440E7-9AFA-4D0F-97A4-08E96C7FF3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084BB5-F125-470A-ABD6-91B560DE9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42D121-2C30-4152-915B-E24A39584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28649D-8005-4231-8D05-140532596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385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BB4CCC-5B6D-4E29-A171-80887FE81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AA5DE40-832F-4CA4-8626-01B91164FD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5F5EE2-6058-4460-AD8D-9C8E145B1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79516C-C367-4E62-B167-F2CE88BF0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A8E0BD-2484-4187-BFE1-02546CD64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526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873FCCA-DB03-4A98-87F7-23EC05190C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5EF144D-E4F4-4A49-8EF3-C97841F8E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F3F0FF-74AC-4E58-BA01-AB5985091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D6F8BD-557C-4B5C-A5CE-7989FFC3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60C7FF-E5BF-4421-B9EE-952AB393E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260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DBF407-BC10-4C9C-A9F3-0E1C57E794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95037D5-AFBD-4F48-9FF1-6E3017DBC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E9EF1B-70FA-423A-B986-CE3A0FF08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251644-B8FD-4112-B6DB-01E1A83E9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58639D-B14C-4993-9F09-A9FB42F94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BA93C5-497F-4F01-869A-D8B38046CB0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85424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C99A91-2847-4915-ADAB-3D219239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AF0AE7-CA7B-4DCF-87E4-E07D1B593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9F8798-AD39-44AA-BA71-0AB5E4DAD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B26470-34DB-4432-AA0F-16AAC8B47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563B7D-9EEA-4B98-95E1-DC9F414B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B71AA0-3AF9-47C7-AE1C-47EF21F628E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656759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E88C28-989F-4735-8D0F-160B28F42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15AFF35-D2C4-478F-956D-E3B20429B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0AE270-F1BE-4D78-B28A-8FE79CD6D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CAA321-BEF3-42AB-9FCA-7B9AA83EE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9B8341-0FE9-4D14-91CA-5BED2146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D0124D-8CDF-4007-88F6-8AA448D6955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955995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3D187-0974-4C82-9F6A-D6B28FA67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0E7665-09A2-4D9A-891F-BD8C2681CA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3A6349C-CDCE-4482-A2E7-5F6FB5F9F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8926B9-C3F8-4584-9D0B-991A3EB0F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446C2D-E558-4EBD-99CD-022B9DCE3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D84C23-554E-4988-A53B-72F41A527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B86438-3056-451C-B0F2-2425EA03C91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56620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CFFF6F-008C-4FF8-A88F-C619D1072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D923F7-CD09-4566-A66B-C1E158F51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FA053F-A893-4B66-BE77-3BEFAB09F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5A2E76-42BA-426E-8992-5B53A39BBF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AF8547F-EBB9-44B6-9940-1243767249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959096-59EF-4107-9F91-B3B4C6DD9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2C1C698-1C3B-4827-B8A0-051E64EF5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18EF2D2-FFA0-42AB-90A3-924AFE03F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3D9ADA-BF6F-4693-A58E-5B6C3BE02E3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67421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871A77-0CC1-4D83-8858-C2D6CED46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0CFEFD-5414-436F-8172-635C42E90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15497F7-916F-40CB-81DB-5D158586F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1B7C3E-23CC-4CEE-BC03-402991986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5E70E6-D35F-4368-85A3-198167FBE4A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97962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C1A4227-885E-4890-A16F-6B5F2C4A4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A469BD5-2E81-4B4C-8E24-FCE9FECE6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6D66CC-09C6-4826-9CF6-D91D1E09A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05A146-EB2F-4B8F-8755-0F77E2F81F4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52874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55635F-F4B6-45F2-9405-82D608F52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90037C-8111-40FD-BCBB-D3E512E17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018CC1-2223-44AC-913C-CFF3683BB8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7268B4-733E-4250-B45C-FA5816461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4A6630-8D5B-457F-9E30-287AD2ABE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B6B267-5E24-4F61-816B-61C7957B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B42888-7173-42C9-9F48-506C0F8A9E6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67563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D77EAB-450D-4B07-967A-F520CD9C0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84EB31-F011-4117-A012-48C906158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1496E9-51A7-45A7-A770-DF2BED19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095E4D-6427-4EA2-AF84-62A2A7E3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F4AA12-8BE8-45BE-9B6F-B8CD6A978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6026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857028-22C1-4C19-A8B5-A8E00D8A6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DCFFF14-9E70-464D-A248-8104C40275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78262C-D970-4F3E-9AD1-58ADDC1CB2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BE3EA-2AE9-495E-8ADA-60BA72CF3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361703-AA30-4C2B-940E-DCF06F61A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49F73ED-D849-434A-A0A1-5D192A4F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2D4D39-F4D2-4CD2-BE44-D98C7AF7658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8719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5DF308-10E9-4B74-9341-709EF416A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36AED91-4727-46C7-BFD9-1DD8C5EB6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8E317E-1D03-41B3-AEC1-D5D974580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C5D08D-5866-43CD-AD6B-107A5A22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D102EC-C28F-4D66-B800-D00D2724A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0F6105-30BB-4D9D-840E-BF2249B854B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834876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D739143-286C-4EE1-8506-E8B9F882C6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4DBAF6B-1C25-4F0B-9018-22470D7A2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0FBDB6-0541-4439-83E7-3A2EA329D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AD5920-59A7-4741-A9D9-AE03A9454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DF6078-7E76-4C19-8568-39CE469BE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D36C7F-D58B-4316-829F-E4D18CF2ED4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8054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831B38-9D0E-49E9-AF35-B8B9EB64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E06C49-77CA-451F-83DC-8A8E7AA34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4664A1-688D-4BCF-8AD7-0727FCF9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363AF3-E94C-4B30-8AE4-A8ACFD0B1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32EB7E-E8B8-46A8-B68C-AACF280C0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580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167688-6412-41B1-81E9-D1F043282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DA3C5D-AF43-4C26-8B99-0037B3AEE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D158580-6C4D-4CF9-AD93-359F85FDE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703EC1-E4A5-47C8-BA8D-C27E35FF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673725-3AC4-4C21-9BC4-3B59E5FF6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5CBFF3-E22D-4222-BDE4-74EF989CB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120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12FAFE-743E-4634-A883-09F8B0D52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27FF38-DBE8-4C07-BB4B-1BC75379C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4FDA6F-913F-4FDF-98D6-EC92E9CC12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A82A847-C7A4-426E-B809-5504897987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AC2DF0F-DA88-4468-A3CF-4D9F61B1B3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1622DDA-709C-4532-9BD4-F69D179CD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7A78557-EEA2-4973-AEEC-87876E398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6A12CC5-D6CD-4092-B630-904613BE7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506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97FED9-5C17-40B6-B7AB-B297ED22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6A220B-1EC2-4FD9-9162-F04920AE6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D42092C-5358-4C3F-8D75-2613D8D6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EDE8B7-67E6-42F4-914E-B93CC1AB1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887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FFF3FD-A76E-43FB-AD80-29765A8B5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BED9C06-A0BB-442A-9D9F-B1A9BBB76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1A1F989-E585-476A-8082-D7CFA2F2A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805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563FEA-7813-4065-A705-ABE560074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47EFDA-81D0-4B22-9FC7-14A1510BD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7D5D60-EF4F-488C-9F5B-D5C5A19A67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AF1D2D-BBA4-408D-B395-96A2FE61F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A6EE14-F55E-4D78-AD0D-0AFC06A5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28786BE-9FC7-4090-907F-393CCD7D2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781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266750-1BD7-4A0A-8546-FFC7DB56F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EACD7B2-E00C-4679-8AA6-60D0CB09D6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5D30893-6390-4405-B692-030905F98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4128296-8F5F-468B-9A1B-D08344FB0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A3196B-E9CF-432A-92C3-4B83539E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E55F9C-473E-4F54-BA11-F0538EBD5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932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5.jpe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C4EA9F0-83E0-4EAC-8122-60CADC7EE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6EAE76-D7BD-4FDA-99A1-D7A82A5CC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AF7F55-7EA4-4CA6-92F8-854F600C2D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32C11-8B15-4104-8D84-6A588FA5B9E3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9DF6F6-9DCE-41F7-96DC-4B7D7A9F21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4449B5-2C99-448E-AA41-3825F24579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538DC-7045-4ABD-82B8-6D57BCC91A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284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>
            <a:extLst>
              <a:ext uri="{FF2B5EF4-FFF2-40B4-BE49-F238E27FC236}">
                <a16:creationId xmlns:a16="http://schemas.microsoft.com/office/drawing/2014/main" id="{B33B6406-155B-41E8-900B-34F02349D6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40643" name="Rectangle 3">
            <a:extLst>
              <a:ext uri="{FF2B5EF4-FFF2-40B4-BE49-F238E27FC236}">
                <a16:creationId xmlns:a16="http://schemas.microsoft.com/office/drawing/2014/main" id="{1985593F-5C32-4207-AFBC-52C20BF311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40644" name="Rectangle 4">
            <a:extLst>
              <a:ext uri="{FF2B5EF4-FFF2-40B4-BE49-F238E27FC236}">
                <a16:creationId xmlns:a16="http://schemas.microsoft.com/office/drawing/2014/main" id="{2EF6633D-6443-4C98-B124-7EEBD66CCAE0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240645" name="Rectangle 5">
            <a:extLst>
              <a:ext uri="{FF2B5EF4-FFF2-40B4-BE49-F238E27FC236}">
                <a16:creationId xmlns:a16="http://schemas.microsoft.com/office/drawing/2014/main" id="{1EC54931-8F80-4388-8C61-7291CBA3F5B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240646" name="Rectangle 6">
            <a:extLst>
              <a:ext uri="{FF2B5EF4-FFF2-40B4-BE49-F238E27FC236}">
                <a16:creationId xmlns:a16="http://schemas.microsoft.com/office/drawing/2014/main" id="{FB3BE7BF-5AAC-4D75-BE23-FC526B9741D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+mn-lt"/>
              </a:defRPr>
            </a:lvl1pPr>
          </a:lstStyle>
          <a:p>
            <a:fld id="{34164DD5-3587-4459-8FAC-84C00350A3F4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240647" name="Rectangle 7">
            <a:extLst>
              <a:ext uri="{FF2B5EF4-FFF2-40B4-BE49-F238E27FC236}">
                <a16:creationId xmlns:a16="http://schemas.microsoft.com/office/drawing/2014/main" id="{1D5E4C87-2CFA-4173-83A7-CA6C9FBD4F1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800"/>
          </a:p>
        </p:txBody>
      </p:sp>
      <p:sp>
        <p:nvSpPr>
          <p:cNvPr id="240648" name="Rectangle 8">
            <a:extLst>
              <a:ext uri="{FF2B5EF4-FFF2-40B4-BE49-F238E27FC236}">
                <a16:creationId xmlns:a16="http://schemas.microsoft.com/office/drawing/2014/main" id="{35E75CD0-82C4-420B-B273-6FF9D181DA2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344834" y="333376"/>
            <a:ext cx="4847167" cy="358775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99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800"/>
          </a:p>
        </p:txBody>
      </p:sp>
      <p:sp>
        <p:nvSpPr>
          <p:cNvPr id="240650" name="Text Box 10">
            <a:extLst>
              <a:ext uri="{FF2B5EF4-FFF2-40B4-BE49-F238E27FC236}">
                <a16:creationId xmlns:a16="http://schemas.microsoft.com/office/drawing/2014/main" id="{39773327-698A-45CF-B0E4-E6B3E916D92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344834" y="350838"/>
            <a:ext cx="383963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80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欧洲西部</a:t>
            </a:r>
          </a:p>
        </p:txBody>
      </p:sp>
      <p:pic>
        <p:nvPicPr>
          <p:cNvPr id="240651" name="Picture 11">
            <a:hlinkClick r:id="" action="ppaction://hlinkshowjump?jump=lastslideviewed" highlightClick="1"/>
            <a:extLst>
              <a:ext uri="{FF2B5EF4-FFF2-40B4-BE49-F238E27FC236}">
                <a16:creationId xmlns:a16="http://schemas.microsoft.com/office/drawing/2014/main" id="{EA7A2D3E-9553-43F0-A224-75D2A2E6FCB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651" y="115889"/>
            <a:ext cx="859367" cy="64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0652" name="Picture 1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3878C14-1171-4CD1-9CA6-108F7985C3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0" y="115889"/>
            <a:ext cx="859367" cy="64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0654" name="Picture 14">
            <a:extLst>
              <a:ext uri="{FF2B5EF4-FFF2-40B4-BE49-F238E27FC236}">
                <a16:creationId xmlns:a16="http://schemas.microsoft.com/office/drawing/2014/main" id="{10BCD85F-868D-4CBE-B2B7-1874063804B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4467" y="1"/>
            <a:ext cx="1007533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560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F27E654-64DC-4A04-920E-4024266DFF0E}"/>
              </a:ext>
            </a:extLst>
          </p:cNvPr>
          <p:cNvSpPr/>
          <p:nvPr/>
        </p:nvSpPr>
        <p:spPr>
          <a:xfrm>
            <a:off x="0" y="234768"/>
            <a:ext cx="11803779" cy="14773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第七章  了解地区</a:t>
            </a:r>
            <a:endParaRPr lang="en-US" altLang="zh-CN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  <a:p>
            <a:pPr algn="ctr"/>
            <a:r>
              <a:rPr lang="zh-CN" altLang="en-US" sz="36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第四节 欧洲西部和第五节 北极地区和南极地区</a:t>
            </a:r>
            <a:endParaRPr lang="zh-CN" altLang="en-US" sz="3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D8C5C2C-2000-4752-A16E-7FF583F96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8186" y="1636930"/>
            <a:ext cx="9675628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能运用地图准确指出并说出欧洲西部、北极地区和南极地区的位置、范围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【C】</a:t>
            </a:r>
            <a:endParaRPr kumimoji="0" lang="en-US" altLang="zh-CN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联系欧洲所学能准确说出欧洲西部的地形、气候等自然环境特征，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解释两极地区的气候特征及成因，并理解南极地区比北极地区更冷的原因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【B】 </a:t>
            </a:r>
            <a:endParaRPr kumimoji="0" lang="en-US" altLang="zh-CN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牢固掌握欧洲西部发展乳畜业的有利条件，会分析自然环境对社会经济的影响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【A】</a:t>
            </a:r>
            <a:endParaRPr kumimoji="0" lang="en-US" altLang="zh-CN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能简单列举欧洲西部发展国际旅游业的优势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【A】</a:t>
            </a:r>
            <a:endParaRPr kumimoji="0" lang="en-US" altLang="zh-CN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5.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能列举极地地区的常住居民和主要自然资源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【C】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6.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识记两极地区的主要科考站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【A】</a:t>
            </a:r>
            <a:endParaRPr kumimoji="0" lang="en-US" altLang="zh-CN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832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B29B2E8-20C8-4376-9595-63379B31AAAB}"/>
              </a:ext>
            </a:extLst>
          </p:cNvPr>
          <p:cNvSpPr/>
          <p:nvPr/>
        </p:nvSpPr>
        <p:spPr>
          <a:xfrm>
            <a:off x="335280" y="706070"/>
            <a:ext cx="735584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（一）北极地区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地理位置和范围：是指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以北的区域，包括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u="sng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洋以及环绕在四周的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大陆、和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u="sng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大陆的北部及一些岛屿。请在图中圈出北极地区的范围。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填出图中字母和数字所代表的地理事物名称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大洲：①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②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大洋：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B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C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岛屿：③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海峡：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D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3.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列举北极地区主要的自然资源：</a:t>
            </a:r>
            <a:r>
              <a:rPr lang="zh-CN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写出北极地区的原住居民</a:t>
            </a:r>
            <a:r>
              <a:rPr lang="zh-CN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5.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列举北极地区的代表动物：</a:t>
            </a:r>
            <a:r>
              <a:rPr lang="zh-CN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       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7638FA4-2689-4F6D-9D30-A4F8B929D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0861" y="995680"/>
            <a:ext cx="4075859" cy="294240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D223922-E440-46F1-BC69-AB9613C34539}"/>
              </a:ext>
            </a:extLst>
          </p:cNvPr>
          <p:cNvSpPr txBox="1"/>
          <p:nvPr/>
        </p:nvSpPr>
        <p:spPr>
          <a:xfrm>
            <a:off x="3779520" y="99568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北极圈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2382362-05D9-42E1-8819-71125E4DF377}"/>
              </a:ext>
            </a:extLst>
          </p:cNvPr>
          <p:cNvSpPr txBox="1"/>
          <p:nvPr/>
        </p:nvSpPr>
        <p:spPr>
          <a:xfrm>
            <a:off x="690880" y="134511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北冰洋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D52394-425F-49C6-9576-59B00AE9C89A}"/>
              </a:ext>
            </a:extLst>
          </p:cNvPr>
          <p:cNvSpPr txBox="1"/>
          <p:nvPr/>
        </p:nvSpPr>
        <p:spPr>
          <a:xfrm>
            <a:off x="4977257" y="145734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亚欧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5784F52-0A05-40A1-BACE-78C6EEA87CF0}"/>
              </a:ext>
            </a:extLst>
          </p:cNvPr>
          <p:cNvSpPr txBox="1"/>
          <p:nvPr/>
        </p:nvSpPr>
        <p:spPr>
          <a:xfrm>
            <a:off x="844768" y="180678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北美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9C27792A-43FA-4191-87F7-E42D4C0AF01E}"/>
              </a:ext>
            </a:extLst>
          </p:cNvPr>
          <p:cNvSpPr/>
          <p:nvPr/>
        </p:nvSpPr>
        <p:spPr>
          <a:xfrm>
            <a:off x="8544560" y="995681"/>
            <a:ext cx="2590800" cy="2672079"/>
          </a:xfrm>
          <a:prstGeom prst="ellipse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848436-CD53-4076-9AF8-DD232F33A7BE}"/>
              </a:ext>
            </a:extLst>
          </p:cNvPr>
          <p:cNvSpPr txBox="1"/>
          <p:nvPr/>
        </p:nvSpPr>
        <p:spPr>
          <a:xfrm flipH="1">
            <a:off x="1798876" y="2830176"/>
            <a:ext cx="1381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亚洲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EDF9951-AA50-4549-B449-24333AAAAAD2}"/>
              </a:ext>
            </a:extLst>
          </p:cNvPr>
          <p:cNvSpPr txBox="1"/>
          <p:nvPr/>
        </p:nvSpPr>
        <p:spPr>
          <a:xfrm>
            <a:off x="3270376" y="286658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北美洲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5414CB3-E667-416F-84BF-FE81CCB75031}"/>
              </a:ext>
            </a:extLst>
          </p:cNvPr>
          <p:cNvSpPr txBox="1"/>
          <p:nvPr/>
        </p:nvSpPr>
        <p:spPr>
          <a:xfrm>
            <a:off x="1644987" y="366463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格陵兰岛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1C40469-A149-4E70-81EC-A08D875036A0}"/>
              </a:ext>
            </a:extLst>
          </p:cNvPr>
          <p:cNvSpPr txBox="1"/>
          <p:nvPr/>
        </p:nvSpPr>
        <p:spPr>
          <a:xfrm>
            <a:off x="1507338" y="329184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北冰洋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4D091A2-FB6B-40BE-98AC-00BD086DFCCE}"/>
              </a:ext>
            </a:extLst>
          </p:cNvPr>
          <p:cNvSpPr txBox="1"/>
          <p:nvPr/>
        </p:nvSpPr>
        <p:spPr>
          <a:xfrm>
            <a:off x="2837786" y="326560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太平洋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2BE50E6-4030-446D-A5A5-8CB904C7778E}"/>
              </a:ext>
            </a:extLst>
          </p:cNvPr>
          <p:cNvSpPr txBox="1"/>
          <p:nvPr/>
        </p:nvSpPr>
        <p:spPr>
          <a:xfrm>
            <a:off x="4333518" y="323055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大西洋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73A043D-6C21-4AA8-8CA2-34631BD15791}"/>
              </a:ext>
            </a:extLst>
          </p:cNvPr>
          <p:cNvSpPr txBox="1"/>
          <p:nvPr/>
        </p:nvSpPr>
        <p:spPr>
          <a:xfrm>
            <a:off x="1605498" y="402855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白令海峡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3A687F-DAA0-48C9-AFA6-0845B37BBD30}"/>
              </a:ext>
            </a:extLst>
          </p:cNvPr>
          <p:cNvSpPr txBox="1"/>
          <p:nvPr/>
        </p:nvSpPr>
        <p:spPr>
          <a:xfrm>
            <a:off x="5038217" y="4346204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石油、天然气等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B1FE56F-EA2C-4BAC-8885-BDAA73BFB6A1}"/>
              </a:ext>
            </a:extLst>
          </p:cNvPr>
          <p:cNvSpPr txBox="1"/>
          <p:nvPr/>
        </p:nvSpPr>
        <p:spPr>
          <a:xfrm>
            <a:off x="4053927" y="473749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因纽特人和拉普人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079DADC-D451-4D17-B363-06EA298C7F81}"/>
              </a:ext>
            </a:extLst>
          </p:cNvPr>
          <p:cNvSpPr txBox="1"/>
          <p:nvPr/>
        </p:nvSpPr>
        <p:spPr>
          <a:xfrm>
            <a:off x="4333518" y="5097479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北极熊、北极狐、海豹</a:t>
            </a:r>
          </a:p>
        </p:txBody>
      </p:sp>
    </p:spTree>
    <p:extLst>
      <p:ext uri="{BB962C8B-B14F-4D97-AF65-F5344CB8AC3E}">
        <p14:creationId xmlns:p14="http://schemas.microsoft.com/office/powerpoint/2010/main" val="3535961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 animBg="1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图片 6">
            <a:extLst>
              <a:ext uri="{FF2B5EF4-FFF2-40B4-BE49-F238E27FC236}">
                <a16:creationId xmlns:a16="http://schemas.microsoft.com/office/drawing/2014/main" id="{764E8ACF-A782-47A2-A93F-D169AE360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254" y="945108"/>
            <a:ext cx="4288221" cy="430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F6800594-C143-4E81-BF88-2D61FB9B23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" y="945108"/>
            <a:ext cx="758952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（二）南极地区</a:t>
            </a:r>
            <a:endParaRPr kumimoji="0" lang="zh-CN" altLang="zh-CN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请用简单语言表述南极地区的位置和范围</a:t>
            </a: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填出图中字母和数字所代表的地理事物名称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大洋：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kumimoji="0" lang="en-US" altLang="zh-CN" sz="24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B</a:t>
            </a:r>
            <a:r>
              <a:rPr kumimoji="0" lang="en-US" altLang="zh-CN" sz="24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C</a:t>
            </a:r>
            <a:r>
              <a:rPr kumimoji="0" lang="en-US" altLang="zh-CN" sz="24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大洲：①</a:t>
            </a:r>
            <a:r>
              <a:rPr kumimoji="0" lang="zh-CN" altLang="en-US" sz="24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②</a:t>
            </a:r>
            <a:r>
              <a:rPr kumimoji="0" lang="zh-CN" altLang="en-US" sz="24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③</a:t>
            </a:r>
            <a:r>
              <a:rPr kumimoji="0" lang="zh-CN" altLang="en-US" sz="24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3.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资源：</a:t>
            </a:r>
            <a:r>
              <a:rPr kumimoji="0" lang="zh-CN" altLang="en-US" sz="24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           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4.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人口：目前，南极洲没有定居人口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5.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列举南极地区的代表动物：</a:t>
            </a:r>
            <a:r>
              <a:rPr kumimoji="0" lang="zh-CN" altLang="en-US" sz="24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   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1E05561-328D-4383-B19A-F803B78B9761}"/>
              </a:ext>
            </a:extLst>
          </p:cNvPr>
          <p:cNvSpPr/>
          <p:nvPr/>
        </p:nvSpPr>
        <p:spPr>
          <a:xfrm>
            <a:off x="999857" y="166838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南极地区包括南极大陆及其沿海岛屿和陆缘冰，还包括南太平洋、南大西洋和南印度洋的一部分。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9486ED1-CEDF-4A08-83F9-C93EEEC3D777}"/>
              </a:ext>
            </a:extLst>
          </p:cNvPr>
          <p:cNvSpPr txBox="1"/>
          <p:nvPr/>
        </p:nvSpPr>
        <p:spPr>
          <a:xfrm>
            <a:off x="1685615" y="313032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大西洋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80A07FD-E48F-43A6-9965-34749F559EF6}"/>
              </a:ext>
            </a:extLst>
          </p:cNvPr>
          <p:cNvSpPr txBox="1"/>
          <p:nvPr/>
        </p:nvSpPr>
        <p:spPr>
          <a:xfrm>
            <a:off x="3031815" y="309488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印度洋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69E9C2-D099-4CA1-B122-7D15E17CA8FE}"/>
              </a:ext>
            </a:extLst>
          </p:cNvPr>
          <p:cNvSpPr txBox="1"/>
          <p:nvPr/>
        </p:nvSpPr>
        <p:spPr>
          <a:xfrm>
            <a:off x="4632647" y="31303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太平洋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57E6164-9C04-4B95-8C68-C9E59B6F521C}"/>
              </a:ext>
            </a:extLst>
          </p:cNvPr>
          <p:cNvSpPr txBox="1"/>
          <p:nvPr/>
        </p:nvSpPr>
        <p:spPr>
          <a:xfrm>
            <a:off x="1711612" y="348121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南美洲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3F3B9B3-26EF-4E1B-B99C-9224E7E900F0}"/>
              </a:ext>
            </a:extLst>
          </p:cNvPr>
          <p:cNvSpPr txBox="1"/>
          <p:nvPr/>
        </p:nvSpPr>
        <p:spPr>
          <a:xfrm>
            <a:off x="3312444" y="345592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非洲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2AECDFE-0F39-4EA9-BE0B-D19F4D082BEA}"/>
              </a:ext>
            </a:extLst>
          </p:cNvPr>
          <p:cNvSpPr txBox="1"/>
          <p:nvPr/>
        </p:nvSpPr>
        <p:spPr>
          <a:xfrm>
            <a:off x="4657060" y="352273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大洋洲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3E9A7F4-7192-4F67-B942-E8E8F9D9CFA7}"/>
              </a:ext>
            </a:extLst>
          </p:cNvPr>
          <p:cNvSpPr txBox="1"/>
          <p:nvPr/>
        </p:nvSpPr>
        <p:spPr>
          <a:xfrm>
            <a:off x="4508204" y="460380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企鹅、磷虾等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A711AD5-DE1A-4F86-BD4A-934FB190EAE2}"/>
              </a:ext>
            </a:extLst>
          </p:cNvPr>
          <p:cNvSpPr txBox="1"/>
          <p:nvPr/>
        </p:nvSpPr>
        <p:spPr>
          <a:xfrm>
            <a:off x="1991601" y="384225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煤、铁、淡水等</a:t>
            </a:r>
          </a:p>
        </p:txBody>
      </p:sp>
    </p:spTree>
    <p:extLst>
      <p:ext uri="{BB962C8B-B14F-4D97-AF65-F5344CB8AC3E}">
        <p14:creationId xmlns:p14="http://schemas.microsoft.com/office/powerpoint/2010/main" val="41203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9630CFA-0392-4B07-8083-1303A3D02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0" y="567992"/>
            <a:ext cx="4846320" cy="508366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760B771-A57F-4E94-ADF9-0BED0F83C47F}"/>
              </a:ext>
            </a:extLst>
          </p:cNvPr>
          <p:cNvSpPr txBox="1"/>
          <p:nvPr/>
        </p:nvSpPr>
        <p:spPr>
          <a:xfrm>
            <a:off x="5872480" y="1249680"/>
            <a:ext cx="5886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1</a:t>
            </a:r>
            <a:r>
              <a:rPr lang="zh-CN" altLang="en-US" sz="2400" dirty="0">
                <a:solidFill>
                  <a:schemeClr val="bg1"/>
                </a:solidFill>
              </a:rPr>
              <a:t>、识记主要的科考站，能准确判断方向。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2</a:t>
            </a:r>
            <a:r>
              <a:rPr lang="zh-CN" altLang="en-US" sz="2400" dirty="0">
                <a:solidFill>
                  <a:schemeClr val="bg1"/>
                </a:solidFill>
              </a:rPr>
              <a:t>、进行极地科学考察的意义。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541C23-96C1-4D0B-8D67-01962543B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362" y="2222363"/>
            <a:ext cx="5503516" cy="412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28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215">
            <a:extLst>
              <a:ext uri="{FF2B5EF4-FFF2-40B4-BE49-F238E27FC236}">
                <a16:creationId xmlns:a16="http://schemas.microsoft.com/office/drawing/2014/main" id="{4164A628-FE5D-4DE4-B694-B88A24893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7972" y="889000"/>
            <a:ext cx="356235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图片 214">
            <a:extLst>
              <a:ext uri="{FF2B5EF4-FFF2-40B4-BE49-F238E27FC236}">
                <a16:creationId xmlns:a16="http://schemas.microsoft.com/office/drawing/2014/main" id="{41324091-A3E5-40AC-B9FF-EC127DB66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97200"/>
            <a:ext cx="381000" cy="5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69" name="图片 213">
            <a:extLst>
              <a:ext uri="{FF2B5EF4-FFF2-40B4-BE49-F238E27FC236}">
                <a16:creationId xmlns:a16="http://schemas.microsoft.com/office/drawing/2014/main" id="{BC60F3D4-D874-47CA-BA54-57479BD1F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54350"/>
            <a:ext cx="381000" cy="5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F7AD6512-290A-4A87-BDFB-FCF24A1726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027498"/>
            <a:ext cx="7559749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</a:b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）关于南极洲的叙述，错误的是</a:t>
            </a: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．酷寒、狂风、干燥    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B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．长城站地处南温带  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C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．纬度最高的大洲        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D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．淡水资源缺乏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</a:b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）关于南极科考站说法，错误的是 </a:t>
            </a: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．长城站有极昼极夜现象  </a:t>
            </a:r>
            <a:b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</a:b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B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．昆仑站纬度最高</a:t>
            </a:r>
            <a:b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</a:b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C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．泰山站高脚设计可预防被风雪覆盖  </a:t>
            </a:r>
            <a:b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</a:b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D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．长城站是我国第一个南极科考站</a:t>
            </a:r>
            <a:b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</a:b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2014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年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月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8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日，我国南极泰山站正式建成，南极科考站的建设和南极科考的时间一般都选择在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12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月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——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次年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月的原因是什么．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</a:b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52B90E1-092D-4B80-9A8F-76E96112937B}"/>
              </a:ext>
            </a:extLst>
          </p:cNvPr>
          <p:cNvSpPr txBox="1"/>
          <p:nvPr/>
        </p:nvSpPr>
        <p:spPr>
          <a:xfrm>
            <a:off x="306572" y="24266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FFFF00"/>
                </a:solidFill>
              </a:rPr>
              <a:t>课堂练习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06FD85-177F-4DFF-93B2-C39542E69371}"/>
              </a:ext>
            </a:extLst>
          </p:cNvPr>
          <p:cNvSpPr txBox="1"/>
          <p:nvPr/>
        </p:nvSpPr>
        <p:spPr>
          <a:xfrm>
            <a:off x="5334000" y="1270000"/>
            <a:ext cx="4427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FFC000"/>
                </a:solidFill>
              </a:rPr>
              <a:t>D</a:t>
            </a:r>
            <a:endParaRPr lang="zh-CN" altLang="en-US" sz="2800" b="1" dirty="0">
              <a:solidFill>
                <a:srgbClr val="FFC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07CA746-C9E0-4349-99CB-EF4EF81E1743}"/>
              </a:ext>
            </a:extLst>
          </p:cNvPr>
          <p:cNvSpPr txBox="1"/>
          <p:nvPr/>
        </p:nvSpPr>
        <p:spPr>
          <a:xfrm>
            <a:off x="5555375" y="2531130"/>
            <a:ext cx="4251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FFC000"/>
                </a:solidFill>
              </a:rPr>
              <a:t>A</a:t>
            </a:r>
            <a:endParaRPr lang="zh-CN" altLang="en-US" sz="2800" b="1" dirty="0">
              <a:solidFill>
                <a:srgbClr val="FFC000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5637E90-E34F-42AD-9DB2-1EB2FE2D9F10}"/>
              </a:ext>
            </a:extLst>
          </p:cNvPr>
          <p:cNvSpPr/>
          <p:nvPr/>
        </p:nvSpPr>
        <p:spPr>
          <a:xfrm>
            <a:off x="2609442" y="5445780"/>
            <a:ext cx="92015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C000"/>
                </a:solidFill>
                <a:ea typeface="黑体" panose="02010609060101010101" pitchFamily="49" charset="-122"/>
              </a:rPr>
              <a:t>这段时间属于南极地区的暖季，且有极昼现象，气温稍高</a:t>
            </a:r>
          </a:p>
        </p:txBody>
      </p:sp>
    </p:spTree>
    <p:extLst>
      <p:ext uri="{BB962C8B-B14F-4D97-AF65-F5344CB8AC3E}">
        <p14:creationId xmlns:p14="http://schemas.microsoft.com/office/powerpoint/2010/main" val="418657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21EB29C-3ACE-459B-99C0-60CC2D4E13BC}"/>
              </a:ext>
            </a:extLst>
          </p:cNvPr>
          <p:cNvSpPr/>
          <p:nvPr/>
        </p:nvSpPr>
        <p:spPr>
          <a:xfrm>
            <a:off x="904240" y="664756"/>
            <a:ext cx="99669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4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）近年来，北极地区的“白色”面积在逐渐减少，“蓝色”面积却不断扩大，请简单解释产生这一现象的原因</a:t>
            </a: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 dirty="0">
              <a:solidFill>
                <a:schemeClr val="bg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5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）北极地区和南极地区位置基本相同，但是南极地区却比北极地区冷的多，这是为什么呢？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29292D9-1E73-4216-8228-0EA427274F60}"/>
              </a:ext>
            </a:extLst>
          </p:cNvPr>
          <p:cNvSpPr/>
          <p:nvPr/>
        </p:nvSpPr>
        <p:spPr>
          <a:xfrm>
            <a:off x="1991360" y="3515589"/>
            <a:ext cx="84124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FC000"/>
                </a:solidFill>
              </a:rPr>
              <a:t>1</a:t>
            </a:r>
            <a:r>
              <a:rPr lang="zh-CN" altLang="en-US" sz="2400" b="1" dirty="0">
                <a:solidFill>
                  <a:srgbClr val="FFC000"/>
                </a:solidFill>
              </a:rPr>
              <a:t>、南极地区平均海拔高，海拔高，气温低；</a:t>
            </a:r>
            <a:endParaRPr lang="en-US" altLang="zh-CN" sz="2400" b="1" dirty="0">
              <a:solidFill>
                <a:srgbClr val="FFC000"/>
              </a:solidFill>
            </a:endParaRPr>
          </a:p>
          <a:p>
            <a:r>
              <a:rPr lang="en-US" altLang="zh-CN" sz="2400" b="1" dirty="0">
                <a:solidFill>
                  <a:srgbClr val="FFC000"/>
                </a:solidFill>
              </a:rPr>
              <a:t>2</a:t>
            </a:r>
            <a:r>
              <a:rPr lang="zh-CN" altLang="en-US" sz="2400" b="1" dirty="0">
                <a:solidFill>
                  <a:srgbClr val="FFC000"/>
                </a:solidFill>
              </a:rPr>
              <a:t>、南极地区以陆地为主，北极地区以海洋为主；</a:t>
            </a:r>
            <a:endParaRPr lang="en-US" altLang="zh-CN" sz="2400" b="1" dirty="0">
              <a:solidFill>
                <a:srgbClr val="FFC000"/>
              </a:solidFill>
            </a:endParaRPr>
          </a:p>
          <a:p>
            <a:r>
              <a:rPr lang="en-US" altLang="zh-CN" sz="2400" b="1" dirty="0">
                <a:solidFill>
                  <a:srgbClr val="FFC000"/>
                </a:solidFill>
              </a:rPr>
              <a:t>3</a:t>
            </a:r>
            <a:r>
              <a:rPr lang="zh-CN" altLang="en-US" sz="2400" b="1" dirty="0">
                <a:solidFill>
                  <a:srgbClr val="FFC000"/>
                </a:solidFill>
              </a:rPr>
              <a:t>、南极地区多被冰雪覆盖，反射阳光，获得的太阳辐射少。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26EA82-E1D3-4707-A6F2-50DF367E6635}"/>
              </a:ext>
            </a:extLst>
          </p:cNvPr>
          <p:cNvSpPr txBox="1"/>
          <p:nvPr/>
        </p:nvSpPr>
        <p:spPr>
          <a:xfrm>
            <a:off x="2245360" y="1772751"/>
            <a:ext cx="7481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FC000"/>
                </a:solidFill>
              </a:rPr>
              <a:t>全球变暖导致北极地区冰川融化，所以“白色”面积减少</a:t>
            </a:r>
          </a:p>
        </p:txBody>
      </p:sp>
    </p:spTree>
    <p:extLst>
      <p:ext uri="{BB962C8B-B14F-4D97-AF65-F5344CB8AC3E}">
        <p14:creationId xmlns:p14="http://schemas.microsoft.com/office/powerpoint/2010/main" val="1171627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F3A351D-5B7B-4EFF-80E4-6123625D3818}"/>
              </a:ext>
            </a:extLst>
          </p:cNvPr>
          <p:cNvSpPr/>
          <p:nvPr/>
        </p:nvSpPr>
        <p:spPr>
          <a:xfrm>
            <a:off x="1102360" y="626795"/>
            <a:ext cx="99872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28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</a:t>
            </a:r>
            <a:r>
              <a:rPr lang="zh-CN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有人说，南极地区曾经也很暖和，你认为他的说法可信吗，请阐述你的理由</a:t>
            </a:r>
            <a:endParaRPr lang="zh-CN" altLang="zh-CN" sz="28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328BEF-DB7D-4254-996D-1937E0E4E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257" y="1580902"/>
            <a:ext cx="4553375" cy="363022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27FF55-927A-4FB7-BB27-B3B13A483809}"/>
              </a:ext>
            </a:extLst>
          </p:cNvPr>
          <p:cNvSpPr txBox="1"/>
          <p:nvPr/>
        </p:nvSpPr>
        <p:spPr>
          <a:xfrm>
            <a:off x="1102360" y="1874728"/>
            <a:ext cx="520192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C000"/>
                </a:solidFill>
              </a:rPr>
              <a:t>可信。</a:t>
            </a:r>
            <a:endParaRPr lang="en-US" altLang="zh-CN" sz="2800" dirty="0">
              <a:solidFill>
                <a:srgbClr val="FFC000"/>
              </a:solidFill>
            </a:endParaRPr>
          </a:p>
          <a:p>
            <a:r>
              <a:rPr lang="zh-CN" altLang="en-US" sz="2800" dirty="0">
                <a:solidFill>
                  <a:srgbClr val="FFC000"/>
                </a:solidFill>
              </a:rPr>
              <a:t>因为南极地区发现了丰富的煤炭资源，而煤是深埋于地下的古代植物经过漫长的时间演化形成的。说明曾经的南极地区是在纬度较低的地区，后期由于大陆漂移才到了现在的位置。</a:t>
            </a:r>
          </a:p>
        </p:txBody>
      </p:sp>
    </p:spTree>
    <p:extLst>
      <p:ext uri="{BB962C8B-B14F-4D97-AF65-F5344CB8AC3E}">
        <p14:creationId xmlns:p14="http://schemas.microsoft.com/office/powerpoint/2010/main" val="4209797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9A1214A-E8B8-4B89-B4D0-537F7724E69E}"/>
              </a:ext>
            </a:extLst>
          </p:cNvPr>
          <p:cNvSpPr txBox="1"/>
          <p:nvPr/>
        </p:nvSpPr>
        <p:spPr>
          <a:xfrm>
            <a:off x="1379397" y="2181092"/>
            <a:ext cx="91871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rgbClr val="FFFF00"/>
                </a:solidFill>
              </a:rPr>
              <a:t>课后练习：完成学案达标检测</a:t>
            </a:r>
          </a:p>
        </p:txBody>
      </p:sp>
    </p:spTree>
    <p:extLst>
      <p:ext uri="{BB962C8B-B14F-4D97-AF65-F5344CB8AC3E}">
        <p14:creationId xmlns:p14="http://schemas.microsoft.com/office/powerpoint/2010/main" val="359634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F7E3A69F-C25C-400B-B702-EBD07490A53C}"/>
              </a:ext>
            </a:extLst>
          </p:cNvPr>
          <p:cNvSpPr/>
          <p:nvPr/>
        </p:nvSpPr>
        <p:spPr>
          <a:xfrm>
            <a:off x="244549" y="244550"/>
            <a:ext cx="2594344" cy="829339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rgbClr val="0000FF"/>
                </a:solidFill>
              </a:rPr>
              <a:t>欧洲西部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B290C91-2407-4DE4-9887-0B43D7080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6339" y="1206797"/>
            <a:ext cx="4299007" cy="507329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14C2F75-362B-47DA-904B-87972C5285E6}"/>
              </a:ext>
            </a:extLst>
          </p:cNvPr>
          <p:cNvSpPr/>
          <p:nvPr/>
        </p:nvSpPr>
        <p:spPr>
          <a:xfrm>
            <a:off x="517451" y="1802932"/>
            <a:ext cx="65532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一、位置与范围：欧洲西部指欧洲的</a:t>
            </a:r>
            <a:r>
              <a:rPr lang="en-US" altLang="zh-CN" sz="28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</a:t>
            </a:r>
            <a:r>
              <a:rPr lang="zh-CN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，包括</a:t>
            </a: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30</a:t>
            </a:r>
            <a:r>
              <a:rPr lang="zh-CN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多个国家。</a:t>
            </a:r>
            <a:endParaRPr lang="zh-CN" altLang="zh-CN" sz="28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1.</a:t>
            </a:r>
            <a:r>
              <a:rPr lang="zh-CN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写出图中字母所代表的国家及其首都的名称</a:t>
            </a:r>
            <a:endParaRPr lang="zh-CN" altLang="zh-CN" sz="28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en-US" altLang="zh-CN" sz="28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        </a:t>
            </a: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B</a:t>
            </a:r>
            <a:r>
              <a:rPr lang="en-US" altLang="zh-CN" sz="28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          </a:t>
            </a:r>
            <a:endParaRPr lang="zh-CN" altLang="zh-CN" sz="28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en-US" altLang="zh-CN" sz="28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        </a:t>
            </a: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D</a:t>
            </a:r>
            <a:r>
              <a:rPr lang="en-US" altLang="zh-CN" sz="28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          </a:t>
            </a:r>
            <a:endParaRPr lang="zh-CN" altLang="zh-CN" sz="28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  <a:r>
              <a:rPr lang="en-US" altLang="zh-CN" sz="28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        </a:t>
            </a: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F</a:t>
            </a:r>
            <a:r>
              <a:rPr lang="en-US" altLang="zh-CN" sz="28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           </a:t>
            </a:r>
            <a:endParaRPr lang="zh-CN" altLang="zh-CN" sz="28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2.</a:t>
            </a:r>
            <a:r>
              <a:rPr lang="zh-CN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在图中填出北冰洋、大西洋、地中海</a:t>
            </a:r>
            <a:endParaRPr lang="zh-CN" altLang="zh-CN" sz="28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AA56039-1B22-4B13-B9E3-283576F4960F}"/>
              </a:ext>
            </a:extLst>
          </p:cNvPr>
          <p:cNvSpPr txBox="1"/>
          <p:nvPr/>
        </p:nvSpPr>
        <p:spPr>
          <a:xfrm>
            <a:off x="1103139" y="228599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西半部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BFBFEC-518A-4983-B48B-4C19107228CB}"/>
              </a:ext>
            </a:extLst>
          </p:cNvPr>
          <p:cNvSpPr txBox="1"/>
          <p:nvPr/>
        </p:nvSpPr>
        <p:spPr>
          <a:xfrm>
            <a:off x="1318000" y="3476707"/>
            <a:ext cx="8931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英国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F64610E-19E4-43DD-A155-8697629747B1}"/>
              </a:ext>
            </a:extLst>
          </p:cNvPr>
          <p:cNvSpPr txBox="1"/>
          <p:nvPr/>
        </p:nvSpPr>
        <p:spPr>
          <a:xfrm>
            <a:off x="3444730" y="3571086"/>
            <a:ext cx="797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法国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77F0856-E23A-48C4-8780-8406E4CA8B17}"/>
              </a:ext>
            </a:extLst>
          </p:cNvPr>
          <p:cNvSpPr txBox="1"/>
          <p:nvPr/>
        </p:nvSpPr>
        <p:spPr>
          <a:xfrm>
            <a:off x="1210569" y="4032751"/>
            <a:ext cx="8931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德国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9260E49-348F-4559-8438-F15E46119DC1}"/>
              </a:ext>
            </a:extLst>
          </p:cNvPr>
          <p:cNvSpPr txBox="1"/>
          <p:nvPr/>
        </p:nvSpPr>
        <p:spPr>
          <a:xfrm>
            <a:off x="3444730" y="3991424"/>
            <a:ext cx="797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挪威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EFA8074-BFB9-4BBB-A103-ABB58B19298D}"/>
              </a:ext>
            </a:extLst>
          </p:cNvPr>
          <p:cNvSpPr txBox="1"/>
          <p:nvPr/>
        </p:nvSpPr>
        <p:spPr>
          <a:xfrm>
            <a:off x="1137247" y="4439648"/>
            <a:ext cx="14039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西班牙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EF2EFA2-1FF4-4C45-B1A6-349B56624022}"/>
              </a:ext>
            </a:extLst>
          </p:cNvPr>
          <p:cNvSpPr txBox="1"/>
          <p:nvPr/>
        </p:nvSpPr>
        <p:spPr>
          <a:xfrm>
            <a:off x="3273055" y="4439648"/>
            <a:ext cx="15222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意大利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235B09B-5AF3-4101-BA7D-3E41676D1AA2}"/>
              </a:ext>
            </a:extLst>
          </p:cNvPr>
          <p:cNvSpPr txBox="1"/>
          <p:nvPr/>
        </p:nvSpPr>
        <p:spPr>
          <a:xfrm>
            <a:off x="10887740" y="114831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70C0"/>
                </a:solidFill>
              </a:rPr>
              <a:t>北冰洋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283474B-B7BC-4F46-BA85-E86584B90EAD}"/>
              </a:ext>
            </a:extLst>
          </p:cNvPr>
          <p:cNvSpPr txBox="1"/>
          <p:nvPr/>
        </p:nvSpPr>
        <p:spPr>
          <a:xfrm>
            <a:off x="7761767" y="265814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70C0"/>
                </a:solidFill>
              </a:rPr>
              <a:t>大西洋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118B9A3-0A24-47D9-B1B0-69F1F5FDD88D}"/>
              </a:ext>
            </a:extLst>
          </p:cNvPr>
          <p:cNvSpPr txBox="1"/>
          <p:nvPr/>
        </p:nvSpPr>
        <p:spPr>
          <a:xfrm>
            <a:off x="8869763" y="534236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70C0"/>
                </a:solidFill>
              </a:rPr>
              <a:t>地中海</a:t>
            </a:r>
          </a:p>
        </p:txBody>
      </p:sp>
    </p:spTree>
    <p:extLst>
      <p:ext uri="{BB962C8B-B14F-4D97-AF65-F5344CB8AC3E}">
        <p14:creationId xmlns:p14="http://schemas.microsoft.com/office/powerpoint/2010/main" val="2998658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C45FE3F-64B9-4368-80C2-3B53FF5B2147}"/>
              </a:ext>
            </a:extLst>
          </p:cNvPr>
          <p:cNvSpPr txBox="1"/>
          <p:nvPr/>
        </p:nvSpPr>
        <p:spPr>
          <a:xfrm>
            <a:off x="1971041" y="1757680"/>
            <a:ext cx="85953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FF00"/>
                </a:solidFill>
              </a:rPr>
              <a:t>       欧洲西部经济发达，绝大多数国家属于发达国家，该地区经济发展水平居世界前列，工业所占比重大，工业部门齐全，综合实力雄厚；农业所占比重小，但是生产水平高。另外，欧洲西部有繁荣的旅游业。</a:t>
            </a:r>
          </a:p>
        </p:txBody>
      </p:sp>
    </p:spTree>
    <p:extLst>
      <p:ext uri="{BB962C8B-B14F-4D97-AF65-F5344CB8AC3E}">
        <p14:creationId xmlns:p14="http://schemas.microsoft.com/office/powerpoint/2010/main" val="2153006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566AF9D-3303-417E-BCA4-DB63C7631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1391" cy="2993113"/>
          </a:xfrm>
          <a:prstGeom prst="rect">
            <a:avLst/>
          </a:prstGeom>
        </p:spPr>
      </p:pic>
      <p:pic>
        <p:nvPicPr>
          <p:cNvPr id="286727" name="Picture 7">
            <a:extLst>
              <a:ext uri="{FF2B5EF4-FFF2-40B4-BE49-F238E27FC236}">
                <a16:creationId xmlns:a16="http://schemas.microsoft.com/office/drawing/2014/main" id="{FF2CE5FF-0426-45BD-9B4E-61F71D778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6" t="6125" r="9850"/>
          <a:stretch>
            <a:fillRect/>
          </a:stretch>
        </p:blipFill>
        <p:spPr bwMode="auto">
          <a:xfrm>
            <a:off x="8591675" y="0"/>
            <a:ext cx="3600325" cy="292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E3DD3C4B-04F1-424F-874A-93FDCA5BFF19}"/>
              </a:ext>
            </a:extLst>
          </p:cNvPr>
          <p:cNvSpPr/>
          <p:nvPr/>
        </p:nvSpPr>
        <p:spPr>
          <a:xfrm>
            <a:off x="8450610" y="2556748"/>
            <a:ext cx="2031325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仿宋_GB2312" pitchFamily="49" charset="-122"/>
              </a:rPr>
              <a:t>“钟表王国”瑞士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AD0A646-87E7-455A-9BB8-B4BF580DFA43}"/>
              </a:ext>
            </a:extLst>
          </p:cNvPr>
          <p:cNvSpPr/>
          <p:nvPr/>
        </p:nvSpPr>
        <p:spPr>
          <a:xfrm>
            <a:off x="0" y="55880"/>
            <a:ext cx="3185487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仿宋_GB2312" pitchFamily="49" charset="-122"/>
              </a:rPr>
              <a:t>“欧洲的牧场和食品库”丹麦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0C3DF52-AC60-4DAD-9C33-AE417C213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222" y="198961"/>
            <a:ext cx="4088622" cy="272711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A45F4CC-2CB6-4A7A-9DBB-DDC0657960B9}"/>
              </a:ext>
            </a:extLst>
          </p:cNvPr>
          <p:cNvSpPr txBox="1"/>
          <p:nvPr/>
        </p:nvSpPr>
        <p:spPr>
          <a:xfrm>
            <a:off x="4158291" y="240546"/>
            <a:ext cx="1475084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荷兰郁金香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8C54710-9861-4140-A22A-C4E6F21A0B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345774"/>
            <a:ext cx="4458970" cy="302714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4237A17-8BCA-44E3-BC70-55755F63B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6519" y="3183260"/>
            <a:ext cx="4948181" cy="33521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6A10921-6AC8-4D95-BAF4-42D93F3EB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7455" cy="34178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610978E-831A-415F-A1F1-A204D60B0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114" y="3581696"/>
            <a:ext cx="4763770" cy="321819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22FD602-C3D4-4747-A1CE-49E3391C2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2159" y="1226519"/>
            <a:ext cx="5890895" cy="3964272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7CC81B4-E59D-443A-A73D-73ED9BB6441C}"/>
              </a:ext>
            </a:extLst>
          </p:cNvPr>
          <p:cNvSpPr/>
          <p:nvPr/>
        </p:nvSpPr>
        <p:spPr>
          <a:xfrm>
            <a:off x="754912" y="1212112"/>
            <a:ext cx="1086647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4.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“钟表王国”是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“欧洲的牧场和食品库”是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196850"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风车和郁金香著名的是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三、繁荣的旅游业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1.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欧洲西部的自然和人文旅游资源丰富，是国际旅游最发达的地区，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、意大利是著名旅游国。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2.</a:t>
            </a:r>
            <a:r>
              <a:rPr lang="en-US" altLang="zh-CN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在下列空中填出国家名称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可游览峡湾、观午夜太阳的是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 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阿尔卑斯山滑雪去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“音乐之都”维也纳欣赏音乐去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游“水城”威尼斯”去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“世界公园”是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         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慕尼黑啤酒节在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“千年古都”罗马在</a:t>
            </a:r>
            <a:r>
              <a:rPr lang="en-US" altLang="zh-CN" sz="24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702B2E-9533-4126-A380-CFEE7BF0CDFB}"/>
              </a:ext>
            </a:extLst>
          </p:cNvPr>
          <p:cNvSpPr txBox="1"/>
          <p:nvPr/>
        </p:nvSpPr>
        <p:spPr>
          <a:xfrm>
            <a:off x="3373605" y="121211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瑞士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E623FD-95E5-4C04-AF05-2CBB39AAB6AB}"/>
              </a:ext>
            </a:extLst>
          </p:cNvPr>
          <p:cNvSpPr txBox="1"/>
          <p:nvPr/>
        </p:nvSpPr>
        <p:spPr>
          <a:xfrm>
            <a:off x="9352462" y="112157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丹麦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4EED0E-DB89-4B35-90F8-90E6361059EC}"/>
              </a:ext>
            </a:extLst>
          </p:cNvPr>
          <p:cNvSpPr txBox="1"/>
          <p:nvPr/>
        </p:nvSpPr>
        <p:spPr>
          <a:xfrm>
            <a:off x="4178594" y="158144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荷兰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F6F2A19-B4D5-4307-84F2-A4F1804F8693}"/>
              </a:ext>
            </a:extLst>
          </p:cNvPr>
          <p:cNvSpPr txBox="1"/>
          <p:nvPr/>
        </p:nvSpPr>
        <p:spPr>
          <a:xfrm>
            <a:off x="9675627" y="225207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法国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F20999A-9BEE-42A0-BF96-454AE76E54A5}"/>
              </a:ext>
            </a:extLst>
          </p:cNvPr>
          <p:cNvSpPr txBox="1"/>
          <p:nvPr/>
        </p:nvSpPr>
        <p:spPr>
          <a:xfrm>
            <a:off x="10712324" y="224816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西班牙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5D19D59-C78E-4ED8-8492-2D942C830B89}"/>
              </a:ext>
            </a:extLst>
          </p:cNvPr>
          <p:cNvSpPr txBox="1"/>
          <p:nvPr/>
        </p:nvSpPr>
        <p:spPr>
          <a:xfrm>
            <a:off x="4824925" y="336403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挪威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428360A-ADDD-4CD1-822B-84E6259086F1}"/>
              </a:ext>
            </a:extLst>
          </p:cNvPr>
          <p:cNvSpPr txBox="1"/>
          <p:nvPr/>
        </p:nvSpPr>
        <p:spPr>
          <a:xfrm>
            <a:off x="3111748" y="418861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瑞士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E870939-BE31-48F7-AD3A-EC5D7E1DB611}"/>
              </a:ext>
            </a:extLst>
          </p:cNvPr>
          <p:cNvSpPr txBox="1"/>
          <p:nvPr/>
        </p:nvSpPr>
        <p:spPr>
          <a:xfrm>
            <a:off x="5046299" y="381156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奥地利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AB7E71-25B8-4EF1-9A66-F87492D2E26A}"/>
              </a:ext>
            </a:extLst>
          </p:cNvPr>
          <p:cNvSpPr txBox="1"/>
          <p:nvPr/>
        </p:nvSpPr>
        <p:spPr>
          <a:xfrm>
            <a:off x="9978654" y="379833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意大利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236BE82-76E2-4C96-8FD6-D3AFA730B582}"/>
              </a:ext>
            </a:extLst>
          </p:cNvPr>
          <p:cNvSpPr txBox="1"/>
          <p:nvPr/>
        </p:nvSpPr>
        <p:spPr>
          <a:xfrm>
            <a:off x="9126923" y="3429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瑞士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E9B78E6-848E-49AD-B77B-D6B3720DC27B}"/>
              </a:ext>
            </a:extLst>
          </p:cNvPr>
          <p:cNvSpPr txBox="1"/>
          <p:nvPr/>
        </p:nvSpPr>
        <p:spPr>
          <a:xfrm>
            <a:off x="7942521" y="418089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德国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C15DCC3-574F-4357-94E1-0488ED2C566B}"/>
              </a:ext>
            </a:extLst>
          </p:cNvPr>
          <p:cNvSpPr txBox="1"/>
          <p:nvPr/>
        </p:nvSpPr>
        <p:spPr>
          <a:xfrm>
            <a:off x="3740013" y="455795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意大利</a:t>
            </a:r>
          </a:p>
        </p:txBody>
      </p:sp>
    </p:spTree>
    <p:extLst>
      <p:ext uri="{BB962C8B-B14F-4D97-AF65-F5344CB8AC3E}">
        <p14:creationId xmlns:p14="http://schemas.microsoft.com/office/powerpoint/2010/main" val="2640188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10" grpId="0"/>
      <p:bldP spid="11" grpId="0"/>
      <p:bldP spid="12" grpId="0"/>
      <p:bldP spid="13" grpId="0"/>
      <p:bldP spid="14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EBBC153-75B9-45CD-BB3E-0165D116E078}"/>
              </a:ext>
            </a:extLst>
          </p:cNvPr>
          <p:cNvSpPr/>
          <p:nvPr/>
        </p:nvSpPr>
        <p:spPr>
          <a:xfrm>
            <a:off x="249717" y="1259175"/>
            <a:ext cx="1024269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欧洲西部和北美洲都有温带海洋性气候的分布，该种气候的</a:t>
            </a:r>
            <a:endParaRPr lang="en-US" altLang="zh-CN" sz="2400" b="1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分布规律是什么？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indent="266700"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indent="266700"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两地的温带海洋性气候的分布有所不同，与欧洲西部相比，北美地区的温带海洋性气候在地区分布上有什么特点？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indent="266700"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indent="266700"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indent="266700"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结合所学知识分析说明，为什么欧洲西部的温带海洋性气候分布广，而北美洲的该种气候分布狭小？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A51D97-200F-4700-8A22-65B3769A373C}"/>
              </a:ext>
            </a:extLst>
          </p:cNvPr>
          <p:cNvSpPr txBox="1"/>
          <p:nvPr/>
        </p:nvSpPr>
        <p:spPr>
          <a:xfrm>
            <a:off x="329610" y="276447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FFFF00"/>
                </a:solidFill>
              </a:rPr>
              <a:t>课堂练习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42760C-CF7E-423D-8C00-3041C15EA5EE}"/>
              </a:ext>
            </a:extLst>
          </p:cNvPr>
          <p:cNvSpPr txBox="1"/>
          <p:nvPr/>
        </p:nvSpPr>
        <p:spPr>
          <a:xfrm>
            <a:off x="2706372" y="1618056"/>
            <a:ext cx="50674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分布在南北纬</a:t>
            </a:r>
            <a:r>
              <a:rPr lang="en-US" altLang="zh-CN" sz="2400" dirty="0">
                <a:solidFill>
                  <a:srgbClr val="FFC000"/>
                </a:solidFill>
              </a:rPr>
              <a:t>40°——60°</a:t>
            </a:r>
            <a:r>
              <a:rPr lang="zh-CN" altLang="en-US" sz="2400" dirty="0">
                <a:solidFill>
                  <a:srgbClr val="FFC000"/>
                </a:solidFill>
              </a:rPr>
              <a:t>的大陆西岸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F5622E0-78F6-4A47-9F20-0FA3CDFA0571}"/>
              </a:ext>
            </a:extLst>
          </p:cNvPr>
          <p:cNvSpPr txBox="1"/>
          <p:nvPr/>
        </p:nvSpPr>
        <p:spPr>
          <a:xfrm>
            <a:off x="3583172" y="313513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在西部狭长分布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5234B2F-E893-43CA-92B7-81A653794A49}"/>
              </a:ext>
            </a:extLst>
          </p:cNvPr>
          <p:cNvSpPr txBox="1"/>
          <p:nvPr/>
        </p:nvSpPr>
        <p:spPr>
          <a:xfrm>
            <a:off x="1275846" y="4773052"/>
            <a:ext cx="9292855" cy="120032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欧洲西部山脉分布在南北两侧，多为东西走向，中部平原广阔，利于海洋湿润气流深入，而北美洲西部是落基山脉，高大的山脉阻挡了海洋湿润气流的深入。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79F4E54-0228-48A5-9409-76438CAD9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4272" y="267397"/>
            <a:ext cx="3116284" cy="2126753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86156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A5EE32-B4A9-4172-8C31-9EE49155CA42}"/>
              </a:ext>
            </a:extLst>
          </p:cNvPr>
          <p:cNvSpPr/>
          <p:nvPr/>
        </p:nvSpPr>
        <p:spPr>
          <a:xfrm>
            <a:off x="411126" y="946597"/>
            <a:ext cx="608536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）欧洲西部乳畜业发达，请从气候角度分析原因。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b="1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endParaRPr lang="en-US" altLang="zh-CN" sz="2400" b="1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）美国东北部也有较为发达的乳畜业，从社会经济方面分析两地区乳畜业发达的共同主要原因。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07E3746-0B25-4FDD-96E3-59EACCA3E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466" y="273589"/>
            <a:ext cx="5218853" cy="355413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10E09E5-AA5C-4F88-8C45-6E09777E83E9}"/>
              </a:ext>
            </a:extLst>
          </p:cNvPr>
          <p:cNvSpPr txBox="1"/>
          <p:nvPr/>
        </p:nvSpPr>
        <p:spPr>
          <a:xfrm>
            <a:off x="853440" y="1727488"/>
            <a:ext cx="55076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欧洲西部的温带海洋性气候，气候温凉、潮湿，多雨多雾，日照较少，有利于多汁牧草的生长。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5B5BAE4-B8C6-48B9-9C8A-0E5747428C01}"/>
              </a:ext>
            </a:extLst>
          </p:cNvPr>
          <p:cNvSpPr txBox="1"/>
          <p:nvPr/>
        </p:nvSpPr>
        <p:spPr>
          <a:xfrm>
            <a:off x="568960" y="4239279"/>
            <a:ext cx="11063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人口稠密，饮食结构以乳肉为主，市场需求量大，且交通便利，便于乳肉产品的运输。</a:t>
            </a:r>
          </a:p>
        </p:txBody>
      </p:sp>
    </p:spTree>
    <p:extLst>
      <p:ext uri="{BB962C8B-B14F-4D97-AF65-F5344CB8AC3E}">
        <p14:creationId xmlns:p14="http://schemas.microsoft.com/office/powerpoint/2010/main" val="111330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D8B04DE-1143-447A-A940-CBFFDEFE2C4E}"/>
              </a:ext>
            </a:extLst>
          </p:cNvPr>
          <p:cNvSpPr/>
          <p:nvPr/>
        </p:nvSpPr>
        <p:spPr>
          <a:xfrm>
            <a:off x="1026052" y="1141214"/>
            <a:ext cx="79079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2.</a:t>
            </a:r>
            <a:r>
              <a:rPr lang="zh-CN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思考分析欧洲西部发展国际旅游业的优势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EDCE3DA-8BF7-48E4-BB68-20D2659A1EF2}"/>
              </a:ext>
            </a:extLst>
          </p:cNvPr>
          <p:cNvSpPr/>
          <p:nvPr/>
        </p:nvSpPr>
        <p:spPr>
          <a:xfrm>
            <a:off x="1706880" y="1950721"/>
            <a:ext cx="8310880" cy="24535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2400" dirty="0">
                <a:solidFill>
                  <a:srgbClr val="FFC000"/>
                </a:solidFill>
                <a:latin typeface="Tahoma" panose="020B0604030504040204" pitchFamily="34" charset="0"/>
                <a:ea typeface="楷体_GB2312" pitchFamily="49" charset="-122"/>
              </a:rPr>
              <a:t> 旅游资源丰富，</a:t>
            </a:r>
            <a:r>
              <a:rPr lang="zh-CN" altLang="en-US" sz="2400" dirty="0">
                <a:solidFill>
                  <a:srgbClr val="FFC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自然景观独具特色，人文风光丰富多彩；</a:t>
            </a:r>
          </a:p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2400" dirty="0">
                <a:solidFill>
                  <a:srgbClr val="FFC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 经济发达，游客资源多；</a:t>
            </a:r>
          </a:p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2400" dirty="0">
                <a:solidFill>
                  <a:srgbClr val="FFC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 交通便利，便于游客进出；</a:t>
            </a:r>
          </a:p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2400" dirty="0">
                <a:solidFill>
                  <a:srgbClr val="FFC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 旅游设施完善，接待能力强。</a:t>
            </a:r>
            <a:endParaRPr lang="zh-CN" altLang="en-US" sz="2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689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1281</Words>
  <Application>Microsoft Office PowerPoint</Application>
  <PresentationFormat>宽屏</PresentationFormat>
  <Paragraphs>143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DengXian</vt:lpstr>
      <vt:lpstr>等线 Light</vt:lpstr>
      <vt:lpstr>黑体</vt:lpstr>
      <vt:lpstr>宋体</vt:lpstr>
      <vt:lpstr>Arial</vt:lpstr>
      <vt:lpstr>Tahoma</vt:lpstr>
      <vt:lpstr>Times New Roman</vt:lpstr>
      <vt:lpstr>Office 主题​​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苗 国强</dc:creator>
  <cp:lastModifiedBy>会玲 郭</cp:lastModifiedBy>
  <cp:revision>19</cp:revision>
  <dcterms:created xsi:type="dcterms:W3CDTF">2020-02-20T09:20:01Z</dcterms:created>
  <dcterms:modified xsi:type="dcterms:W3CDTF">2020-03-31T09:17:34Z</dcterms:modified>
</cp:coreProperties>
</file>

<file path=docProps/thumbnail.jpeg>
</file>